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1" r:id="rId3"/>
    <p:sldId id="272" r:id="rId4"/>
    <p:sldId id="257" r:id="rId5"/>
    <p:sldId id="302" r:id="rId6"/>
    <p:sldId id="258" r:id="rId7"/>
    <p:sldId id="303" r:id="rId8"/>
    <p:sldId id="274" r:id="rId9"/>
    <p:sldId id="278" r:id="rId10"/>
    <p:sldId id="275" r:id="rId11"/>
    <p:sldId id="304" r:id="rId12"/>
    <p:sldId id="305" r:id="rId13"/>
    <p:sldId id="307" r:id="rId14"/>
    <p:sldId id="306" r:id="rId15"/>
    <p:sldId id="308" r:id="rId16"/>
    <p:sldId id="293" r:id="rId17"/>
    <p:sldId id="276" r:id="rId18"/>
    <p:sldId id="300" r:id="rId19"/>
    <p:sldId id="301" r:id="rId20"/>
    <p:sldId id="29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FDD"/>
    <a:srgbClr val="FF3C37"/>
    <a:srgbClr val="FF5B59"/>
    <a:srgbClr val="1286BA"/>
    <a:srgbClr val="138FC7"/>
    <a:srgbClr val="1181B3"/>
    <a:srgbClr val="584D5E"/>
    <a:srgbClr val="DDDCE2"/>
    <a:srgbClr val="B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4"/>
    <p:restoredTop sz="90121" autoAdjust="0"/>
  </p:normalViewPr>
  <p:slideViewPr>
    <p:cSldViewPr snapToGrid="0">
      <p:cViewPr>
        <p:scale>
          <a:sx n="80" d="100"/>
          <a:sy n="80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CFF56-3F64-4027-8D93-4D43CCB44BFF}" type="datetimeFigureOut">
              <a:rPr lang="zh-CN" altLang="en-US" smtClean="0"/>
              <a:t>16/12/27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FFA5-1BA8-4110-A96A-63749EA0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08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02F78-EB2E-4E2F-814F-23438320A95C}" type="datetimeFigureOut">
              <a:rPr lang="zh-CN" altLang="en-US" smtClean="0"/>
              <a:t>16/12/27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00AB8-3ED4-4EE4-9BC8-476788F33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3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2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8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5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7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87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00AB8-3ED4-4EE4-9BC8-476788F339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32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2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39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75000"/>
            </a:schemeClr>
          </a:fgClr>
          <a:bgClr>
            <a:srgbClr val="DDDCE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3956" cy="6858000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9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23"/>
          <a:stretch/>
        </p:blipFill>
        <p:spPr>
          <a:xfrm>
            <a:off x="0" y="0"/>
            <a:ext cx="12193956" cy="6858000"/>
          </a:xfrm>
          <a:prstGeom prst="rect">
            <a:avLst/>
          </a:prstGeom>
        </p:spPr>
      </p:pic>
      <p:sp>
        <p:nvSpPr>
          <p:cNvPr id="34" name="矩形 32"/>
          <p:cNvSpPr/>
          <p:nvPr/>
        </p:nvSpPr>
        <p:spPr>
          <a:xfrm>
            <a:off x="6535691" y="5866261"/>
            <a:ext cx="4761791" cy="946150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  <a:gd name="connsiteX0" fmla="*/ 372862 w 3643667"/>
              <a:gd name="connsiteY0" fmla="*/ 71022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372862 w 3643667"/>
              <a:gd name="connsiteY4" fmla="*/ 71022 h 1305048"/>
              <a:gd name="connsiteX0" fmla="*/ 745724 w 3643667"/>
              <a:gd name="connsiteY0" fmla="*/ 124288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745724 w 3643667"/>
              <a:gd name="connsiteY4" fmla="*/ 124288 h 1305048"/>
              <a:gd name="connsiteX0" fmla="*/ 816745 w 3643667"/>
              <a:gd name="connsiteY0" fmla="*/ 213065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816745 w 3643667"/>
              <a:gd name="connsiteY4" fmla="*/ 213065 h 1305048"/>
              <a:gd name="connsiteX0" fmla="*/ 994299 w 3643667"/>
              <a:gd name="connsiteY0" fmla="*/ 204187 h 1305048"/>
              <a:gd name="connsiteX1" fmla="*/ 3643667 w 3643667"/>
              <a:gd name="connsiteY1" fmla="*/ 0 h 1305048"/>
              <a:gd name="connsiteX2" fmla="*/ 2702634 w 3643667"/>
              <a:gd name="connsiteY2" fmla="*/ 1020962 h 1305048"/>
              <a:gd name="connsiteX3" fmla="*/ 0 w 3643667"/>
              <a:gd name="connsiteY3" fmla="*/ 1305048 h 1305048"/>
              <a:gd name="connsiteX4" fmla="*/ 994299 w 3643667"/>
              <a:gd name="connsiteY4" fmla="*/ 204187 h 1305048"/>
              <a:gd name="connsiteX0" fmla="*/ 994299 w 3723566"/>
              <a:gd name="connsiteY0" fmla="*/ 292964 h 1393825"/>
              <a:gd name="connsiteX1" fmla="*/ 3723566 w 3723566"/>
              <a:gd name="connsiteY1" fmla="*/ 0 h 1393825"/>
              <a:gd name="connsiteX2" fmla="*/ 2702634 w 3723566"/>
              <a:gd name="connsiteY2" fmla="*/ 1109739 h 1393825"/>
              <a:gd name="connsiteX3" fmla="*/ 0 w 3723566"/>
              <a:gd name="connsiteY3" fmla="*/ 1393825 h 1393825"/>
              <a:gd name="connsiteX4" fmla="*/ 994299 w 3723566"/>
              <a:gd name="connsiteY4" fmla="*/ 292964 h 1393825"/>
              <a:gd name="connsiteX0" fmla="*/ 3308874 w 6038141"/>
              <a:gd name="connsiteY0" fmla="*/ 292964 h 1109739"/>
              <a:gd name="connsiteX1" fmla="*/ 6038141 w 6038141"/>
              <a:gd name="connsiteY1" fmla="*/ 0 h 1109739"/>
              <a:gd name="connsiteX2" fmla="*/ 5017209 w 6038141"/>
              <a:gd name="connsiteY2" fmla="*/ 1109739 h 1109739"/>
              <a:gd name="connsiteX3" fmla="*/ 0 w 6038141"/>
              <a:gd name="connsiteY3" fmla="*/ 965200 h 1109739"/>
              <a:gd name="connsiteX4" fmla="*/ 3308874 w 6038141"/>
              <a:gd name="connsiteY4" fmla="*/ 292964 h 1109739"/>
              <a:gd name="connsiteX0" fmla="*/ 3308874 w 6038141"/>
              <a:gd name="connsiteY0" fmla="*/ 292964 h 965200"/>
              <a:gd name="connsiteX1" fmla="*/ 6038141 w 6038141"/>
              <a:gd name="connsiteY1" fmla="*/ 0 h 965200"/>
              <a:gd name="connsiteX2" fmla="*/ 0 w 6038141"/>
              <a:gd name="connsiteY2" fmla="*/ 965200 h 965200"/>
              <a:gd name="connsiteX3" fmla="*/ 3308874 w 6038141"/>
              <a:gd name="connsiteY3" fmla="*/ 292964 h 965200"/>
              <a:gd name="connsiteX0" fmla="*/ 2032524 w 4761791"/>
              <a:gd name="connsiteY0" fmla="*/ 292964 h 946150"/>
              <a:gd name="connsiteX1" fmla="*/ 4761791 w 4761791"/>
              <a:gd name="connsiteY1" fmla="*/ 0 h 946150"/>
              <a:gd name="connsiteX2" fmla="*/ 0 w 4761791"/>
              <a:gd name="connsiteY2" fmla="*/ 946150 h 946150"/>
              <a:gd name="connsiteX3" fmla="*/ 2032524 w 4761791"/>
              <a:gd name="connsiteY3" fmla="*/ 29296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1791" h="946150">
                <a:moveTo>
                  <a:pt x="2032524" y="292964"/>
                </a:moveTo>
                <a:lnTo>
                  <a:pt x="4761791" y="0"/>
                </a:lnTo>
                <a:lnTo>
                  <a:pt x="0" y="946150"/>
                </a:lnTo>
                <a:lnTo>
                  <a:pt x="2032524" y="292964"/>
                </a:lnTo>
                <a:close/>
              </a:path>
            </a:pathLst>
          </a:cu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49700" y="1466850"/>
            <a:ext cx="8242300" cy="3400425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194800" y="1466850"/>
            <a:ext cx="2995244" cy="3400425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85205" y="1466850"/>
            <a:ext cx="796417" cy="722606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 I C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97951" y="2070926"/>
            <a:ext cx="4790331" cy="2188805"/>
            <a:chOff x="4498806" y="3061526"/>
            <a:chExt cx="4790331" cy="2188805"/>
          </a:xfrm>
        </p:grpSpPr>
        <p:sp>
          <p:nvSpPr>
            <p:cNvPr id="9" name="TextBox 25"/>
            <p:cNvSpPr txBox="1"/>
            <p:nvPr/>
          </p:nvSpPr>
          <p:spPr>
            <a:xfrm>
              <a:off x="4498806" y="4696333"/>
              <a:ext cx="4680520" cy="55399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40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sz="2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计算机学院    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1403102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班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TextBox 29"/>
            <p:cNvSpPr txBox="1"/>
            <p:nvPr/>
          </p:nvSpPr>
          <p:spPr>
            <a:xfrm>
              <a:off x="4498806" y="3061526"/>
              <a:ext cx="4680520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4000" b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/>
              <a:r>
                <a:rPr lang="zh-CN" altLang="en-US" sz="2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操作系统课程实验一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8806" y="3772025"/>
              <a:ext cx="4790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dirty="0" smtClean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操作系统的引导</a:t>
              </a:r>
              <a:endParaRPr lang="zh-CN" altLang="en-US" sz="4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26" name="TextBox 34"/>
          <p:cNvSpPr txBox="1"/>
          <p:nvPr/>
        </p:nvSpPr>
        <p:spPr>
          <a:xfrm>
            <a:off x="10261982" y="2159539"/>
            <a:ext cx="1487432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匡 盟 盟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dist">
              <a:lnSpc>
                <a:spcPct val="100000"/>
              </a:lnSpc>
            </a:pPr>
            <a:r>
              <a:rPr lang="en-US" altLang="zh-CN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1143220116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0261982" y="3541089"/>
            <a:ext cx="1487432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樊 晨 霄</a:t>
            </a:r>
            <a:r>
              <a:rPr lang="en-US" altLang="zh-CN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15S0081199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305300" y="2717257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305300" y="3678113"/>
            <a:ext cx="4521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949700" y="4867275"/>
            <a:ext cx="8242300" cy="1305048"/>
          </a:xfrm>
          <a:custGeom>
            <a:avLst/>
            <a:gdLst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0 w 8242300"/>
              <a:gd name="connsiteY3" fmla="*/ 1393825 h 1393825"/>
              <a:gd name="connsiteX4" fmla="*/ 0 w 8242300"/>
              <a:gd name="connsiteY4" fmla="*/ 0 h 1393825"/>
              <a:gd name="connsiteX0" fmla="*/ 0 w 8242300"/>
              <a:gd name="connsiteY0" fmla="*/ 0 h 1393825"/>
              <a:gd name="connsiteX1" fmla="*/ 8242300 w 8242300"/>
              <a:gd name="connsiteY1" fmla="*/ 0 h 1393825"/>
              <a:gd name="connsiteX2" fmla="*/ 8242300 w 8242300"/>
              <a:gd name="connsiteY2" fmla="*/ 1393825 h 1393825"/>
              <a:gd name="connsiteX3" fmla="*/ 4598633 w 8242300"/>
              <a:gd name="connsiteY3" fmla="*/ 1305048 h 1393825"/>
              <a:gd name="connsiteX4" fmla="*/ 0 w 8242300"/>
              <a:gd name="connsiteY4" fmla="*/ 0 h 1393825"/>
              <a:gd name="connsiteX0" fmla="*/ 0 w 8242300"/>
              <a:gd name="connsiteY0" fmla="*/ 0 h 1305048"/>
              <a:gd name="connsiteX1" fmla="*/ 8242300 w 8242300"/>
              <a:gd name="connsiteY1" fmla="*/ 0 h 1305048"/>
              <a:gd name="connsiteX2" fmla="*/ 7301267 w 8242300"/>
              <a:gd name="connsiteY2" fmla="*/ 1020962 h 1305048"/>
              <a:gd name="connsiteX3" fmla="*/ 4598633 w 8242300"/>
              <a:gd name="connsiteY3" fmla="*/ 1305048 h 1305048"/>
              <a:gd name="connsiteX4" fmla="*/ 0 w 8242300"/>
              <a:gd name="connsiteY4" fmla="*/ 0 h 13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1305048">
                <a:moveTo>
                  <a:pt x="0" y="0"/>
                </a:moveTo>
                <a:lnTo>
                  <a:pt x="8242300" y="0"/>
                </a:lnTo>
                <a:lnTo>
                  <a:pt x="7301267" y="1020962"/>
                </a:lnTo>
                <a:lnTo>
                  <a:pt x="4598633" y="1305048"/>
                </a:lnTo>
                <a:lnTo>
                  <a:pt x="0" y="0"/>
                </a:lnTo>
                <a:close/>
              </a:path>
            </a:pathLst>
          </a:custGeom>
          <a:solidFill>
            <a:srgbClr val="12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9490030" y="2225614"/>
            <a:ext cx="655271" cy="606514"/>
            <a:chOff x="385338" y="2302387"/>
            <a:chExt cx="995227" cy="921175"/>
          </a:xfrm>
        </p:grpSpPr>
        <p:sp>
          <p:nvSpPr>
            <p:cNvPr id="2" name="菱形 1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17"/>
          <p:cNvGrpSpPr/>
          <p:nvPr/>
        </p:nvGrpSpPr>
        <p:grpSpPr>
          <a:xfrm>
            <a:off x="9496027" y="3547359"/>
            <a:ext cx="655271" cy="606514"/>
            <a:chOff x="385338" y="2302387"/>
            <a:chExt cx="995227" cy="921175"/>
          </a:xfrm>
        </p:grpSpPr>
        <p:sp>
          <p:nvSpPr>
            <p:cNvPr id="35" name="菱形 34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3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弧形 14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3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5894" y="2349500"/>
            <a:ext cx="7222406" cy="40513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4732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平行四边形 35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平行四边形 37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平行四边形 39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35" y="2585570"/>
            <a:ext cx="5024248" cy="36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5894" y="2349500"/>
            <a:ext cx="7222406" cy="40513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4732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65" y="2481002"/>
            <a:ext cx="56134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平行四边形 34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0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5894" y="2173224"/>
            <a:ext cx="7222406" cy="4227575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376948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5" y="2367266"/>
            <a:ext cx="5207037" cy="242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87704" y="5035882"/>
            <a:ext cx="209152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04" y="4971715"/>
            <a:ext cx="5207037" cy="7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580060" y="5516939"/>
            <a:ext cx="200243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3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1" y="5917989"/>
            <a:ext cx="5214680" cy="3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平行四边形 34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7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575894" y="2349500"/>
            <a:ext cx="7222406" cy="40513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457158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87704" y="5035882"/>
            <a:ext cx="2091529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580060" y="5516939"/>
            <a:ext cx="200243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550356" y="248780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03" y="2487807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平行四边形 36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5894" y="2349500"/>
            <a:ext cx="7222406" cy="40513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4732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1724" y="2864025"/>
            <a:ext cx="19082589" cy="4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95" y="2611701"/>
            <a:ext cx="5422989" cy="35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5894" y="2349500"/>
            <a:ext cx="7222406" cy="4051300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6873" y="14732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0800000">
            <a:off x="11131952" y="4495800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</a:rPr>
              <a:t>“</a:t>
            </a:r>
            <a:endParaRPr lang="zh-CN" altLang="en-US" sz="16600" dirty="0">
              <a:solidFill>
                <a:schemeClr val="bg1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45353" y="2173225"/>
            <a:ext cx="3793332" cy="4190988"/>
            <a:chOff x="445353" y="2344576"/>
            <a:chExt cx="3793332" cy="4190988"/>
          </a:xfrm>
        </p:grpSpPr>
        <p:sp>
          <p:nvSpPr>
            <p:cNvPr id="83" name="椭圆 82"/>
            <p:cNvSpPr/>
            <p:nvPr/>
          </p:nvSpPr>
          <p:spPr>
            <a:xfrm>
              <a:off x="445353" y="2344576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1</a:t>
              </a:r>
              <a:endParaRPr lang="zh-CN" altLang="en-US" sz="4400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445353" y="3448678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2</a:t>
              </a:r>
              <a:endParaRPr lang="zh-CN" altLang="en-US" sz="4400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445353" y="4552780"/>
              <a:ext cx="878682" cy="878682"/>
            </a:xfrm>
            <a:prstGeom prst="ellipse">
              <a:avLst/>
            </a:prstGeom>
            <a:solidFill>
              <a:srgbClr val="159F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3</a:t>
              </a:r>
              <a:endParaRPr lang="zh-CN" altLang="en-US" sz="4400" dirty="0"/>
            </a:p>
          </p:txBody>
        </p:sp>
        <p:sp>
          <p:nvSpPr>
            <p:cNvPr id="86" name="Rectangle 96"/>
            <p:cNvSpPr/>
            <p:nvPr/>
          </p:nvSpPr>
          <p:spPr>
            <a:xfrm>
              <a:off x="1440559" y="2659158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需要注意的是，空格和回车也算做一个字符。修改完成后在</a:t>
              </a:r>
              <a:r>
                <a:rPr lang="en-US" altLang="zh-CN" sz="1400" dirty="0">
                  <a:solidFill>
                    <a:schemeClr val="bg1"/>
                  </a:solidFill>
                </a:rPr>
                <a:t>/boot</a:t>
              </a:r>
              <a:r>
                <a:rPr lang="zh-CN" altLang="zh-CN" sz="1400" dirty="0">
                  <a:solidFill>
                    <a:schemeClr val="bg1"/>
                  </a:solidFill>
                </a:rPr>
                <a:t>目录下进行编译和链接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440558" y="2344576"/>
              <a:ext cx="16209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修改启动显示信息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548219" y="2659158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96"/>
            <p:cNvSpPr/>
            <p:nvPr/>
          </p:nvSpPr>
          <p:spPr>
            <a:xfrm>
              <a:off x="1440559" y="3763260"/>
              <a:ext cx="27981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显示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booting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信息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440558" y="344867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显示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548219" y="3763260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6"/>
            <p:cNvSpPr/>
            <p:nvPr/>
          </p:nvSpPr>
          <p:spPr>
            <a:xfrm>
              <a:off x="1440559" y="4867362"/>
              <a:ext cx="27981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仿照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zh-CN" sz="1400" dirty="0">
                  <a:solidFill>
                    <a:schemeClr val="bg1"/>
                  </a:solidFill>
                </a:rPr>
                <a:t>改写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setup.s</a:t>
              </a:r>
              <a:r>
                <a:rPr lang="zh-CN" altLang="zh-CN" sz="1400" dirty="0">
                  <a:solidFill>
                    <a:schemeClr val="bg1"/>
                  </a:solidFill>
                </a:rPr>
                <a:t>的开头和结尾即可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。</a:t>
              </a:r>
              <a:r>
                <a:rPr lang="zh-CN" altLang="zh-CN" sz="1400" dirty="0">
                  <a:solidFill>
                    <a:schemeClr val="bg1"/>
                  </a:solidFill>
                </a:rPr>
                <a:t>接着修改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build.c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文件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即可</a:t>
              </a:r>
              <a:r>
                <a:rPr lang="zh-CN" altLang="zh-CN" sz="1400" dirty="0" smtClean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40558" y="4552780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00" dirty="0" smtClean="0">
                  <a:solidFill>
                    <a:srgbClr val="159FDD"/>
                  </a:solidFill>
                </a:rPr>
                <a:t>读入</a:t>
              </a:r>
              <a:r>
                <a:rPr lang="en-US" altLang="zh-CN" sz="1400" dirty="0" err="1">
                  <a:solidFill>
                    <a:srgbClr val="159FDD"/>
                  </a:solidFill>
                </a:rPr>
                <a:t>setup.s</a:t>
              </a:r>
              <a:r>
                <a:rPr lang="zh-CN" altLang="zh-CN" sz="1400" dirty="0">
                  <a:solidFill>
                    <a:srgbClr val="159FDD"/>
                  </a:solidFill>
                </a:rPr>
                <a:t> </a:t>
              </a:r>
              <a:r>
                <a:rPr lang="en-US" altLang="zh-CN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1548219" y="4867362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椭圆 94"/>
            <p:cNvSpPr/>
            <p:nvPr/>
          </p:nvSpPr>
          <p:spPr>
            <a:xfrm>
              <a:off x="445353" y="5656882"/>
              <a:ext cx="878682" cy="878682"/>
            </a:xfrm>
            <a:prstGeom prst="ellipse">
              <a:avLst/>
            </a:prstGeom>
            <a:solidFill>
              <a:srgbClr val="FF3C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 smtClean="0"/>
                <a:t>4</a:t>
              </a:r>
              <a:endParaRPr lang="zh-CN" altLang="en-US" sz="4400" dirty="0"/>
            </a:p>
          </p:txBody>
        </p:sp>
        <p:sp>
          <p:nvSpPr>
            <p:cNvPr id="96" name="Rectangle 96"/>
            <p:cNvSpPr/>
            <p:nvPr/>
          </p:nvSpPr>
          <p:spPr>
            <a:xfrm>
              <a:off x="1440559" y="5971464"/>
              <a:ext cx="27981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440558" y="5656882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rgbClr val="159FDD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获取硬件参数</a:t>
              </a:r>
              <a:endParaRPr lang="zh-CN" altLang="en-US" sz="1400" dirty="0">
                <a:solidFill>
                  <a:srgbClr val="159FDD"/>
                </a:solidFill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1548219" y="5971464"/>
              <a:ext cx="665825" cy="0"/>
            </a:xfrm>
            <a:prstGeom prst="line">
              <a:avLst/>
            </a:prstGeom>
            <a:ln w="19050">
              <a:solidFill>
                <a:srgbClr val="159F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1724" y="2864025"/>
            <a:ext cx="19082589" cy="4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897" y="2546350"/>
            <a:ext cx="5486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平行四边形 34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7" name="平行四边形 36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8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7"/>
          <p:cNvSpPr>
            <a:spLocks noChangeArrowheads="1"/>
          </p:cNvSpPr>
          <p:nvPr/>
        </p:nvSpPr>
        <p:spPr bwMode="auto">
          <a:xfrm>
            <a:off x="6032873" y="2628730"/>
            <a:ext cx="180975" cy="180044"/>
          </a:xfrm>
          <a:prstGeom prst="ellipse">
            <a:avLst/>
          </a:prstGeom>
          <a:solidFill>
            <a:srgbClr val="159FDD"/>
          </a:solidFill>
          <a:ln w="38100" cap="flat" cmpd="sng">
            <a:solidFill>
              <a:srgbClr val="159F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 eaLnBrk="0" hangingPunct="0"/>
            <a:endParaRPr lang="zh-CN" altLang="zh-CN">
              <a:solidFill>
                <a:srgbClr val="FFFFFF"/>
              </a:solidFill>
              <a:latin typeface="造字工房悦黑体验版纤细体" pitchFamily="50" charset="-122"/>
              <a:ea typeface="造字工房悦黑体验版纤细体" pitchFamily="50" charset="-122"/>
              <a:sym typeface="造字工房悦黑体验版纤细体" pitchFamily="5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2236510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</a:rPr>
              <a:t>回答问题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实验</a:t>
            </a:r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心得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15476" y="2073028"/>
            <a:ext cx="3807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FOUR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第四部分</a:t>
            </a:r>
          </a:p>
        </p:txBody>
      </p:sp>
    </p:spTree>
    <p:extLst>
      <p:ext uri="{BB962C8B-B14F-4D97-AF65-F5344CB8AC3E}">
        <p14:creationId xmlns:p14="http://schemas.microsoft.com/office/powerpoint/2010/main" val="410295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6524124" y="2126245"/>
            <a:ext cx="5667876" cy="111007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第一章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</a:p>
        </p:txBody>
      </p:sp>
      <p:sp>
        <p:nvSpPr>
          <p:cNvPr id="5" name="平行四边形 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Rectangle 45"/>
          <p:cNvSpPr>
            <a:spLocks noChangeArrowheads="1"/>
          </p:cNvSpPr>
          <p:nvPr/>
        </p:nvSpPr>
        <p:spPr bwMode="auto">
          <a:xfrm>
            <a:off x="6586445" y="2194442"/>
            <a:ext cx="536492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400" b="1" dirty="0">
                <a:solidFill>
                  <a:schemeClr val="bg1"/>
                </a:solidFill>
              </a:rPr>
              <a:t>有时</a:t>
            </a:r>
            <a:r>
              <a:rPr lang="en-US" altLang="zh-CN" sz="1400" b="1" dirty="0">
                <a:solidFill>
                  <a:schemeClr val="bg1"/>
                </a:solidFill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</a:rPr>
              <a:t>继承传统意味着别 蹩脚。</a:t>
            </a:r>
            <a:r>
              <a:rPr lang="en-US" altLang="zh-CN" sz="1400" b="1" dirty="0">
                <a:solidFill>
                  <a:schemeClr val="bg1"/>
                </a:solidFill>
              </a:rPr>
              <a:t>x86</a:t>
            </a:r>
            <a:r>
              <a:rPr lang="zh-CN" altLang="en-US" sz="1400" b="1" dirty="0">
                <a:solidFill>
                  <a:schemeClr val="bg1"/>
                </a:solidFill>
              </a:rPr>
              <a:t>计算机为 向下兼容</a:t>
            </a:r>
            <a:r>
              <a:rPr lang="en-US" altLang="zh-CN" sz="1400" b="1" dirty="0">
                <a:solidFill>
                  <a:schemeClr val="bg1"/>
                </a:solidFill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</a:rPr>
              <a:t>导致启动过程 较复杂。请找出 </a:t>
            </a:r>
            <a:r>
              <a:rPr lang="en-US" altLang="zh-CN" sz="1400" b="1" dirty="0">
                <a:solidFill>
                  <a:schemeClr val="bg1"/>
                </a:solidFill>
              </a:rPr>
              <a:t>x86</a:t>
            </a:r>
            <a:r>
              <a:rPr lang="zh-CN" altLang="en-US" sz="1400" b="1" dirty="0">
                <a:solidFill>
                  <a:schemeClr val="bg1"/>
                </a:solidFill>
              </a:rPr>
              <a:t>计算机启动过程中</a:t>
            </a:r>
            <a:r>
              <a:rPr lang="en-US" altLang="zh-CN" sz="1400" b="1" dirty="0">
                <a:solidFill>
                  <a:schemeClr val="bg1"/>
                </a:solidFill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</a:rPr>
              <a:t>被硬件强制</a:t>
            </a:r>
            <a:r>
              <a:rPr lang="en-US" altLang="zh-CN" sz="1400" b="1" dirty="0">
                <a:solidFill>
                  <a:schemeClr val="bg1"/>
                </a:solidFill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</a:rPr>
              <a:t>软件必须遵守的两个“多此 举”的步骤</a:t>
            </a:r>
            <a:r>
              <a:rPr lang="en-US" altLang="zh-CN" sz="1400" b="1" dirty="0">
                <a:solidFill>
                  <a:schemeClr val="bg1"/>
                </a:solidFill>
              </a:rPr>
              <a:t>(</a:t>
            </a:r>
            <a:r>
              <a:rPr lang="zh-CN" altLang="en-US" sz="1400" b="1" dirty="0">
                <a:solidFill>
                  <a:schemeClr val="bg1"/>
                </a:solidFill>
              </a:rPr>
              <a:t>多找 个也 妨</a:t>
            </a:r>
            <a:r>
              <a:rPr lang="en-US" altLang="zh-CN" sz="1400" b="1" dirty="0">
                <a:solidFill>
                  <a:schemeClr val="bg1"/>
                </a:solidFill>
              </a:rPr>
              <a:t>),</a:t>
            </a:r>
            <a:r>
              <a:rPr lang="zh-CN" altLang="en-US" sz="1400" b="1" dirty="0">
                <a:solidFill>
                  <a:schemeClr val="bg1"/>
                </a:solidFill>
              </a:rPr>
              <a:t>说说它们为 么多此 举</a:t>
            </a:r>
            <a:r>
              <a:rPr lang="en-US" altLang="zh-CN" sz="1400" b="1" dirty="0">
                <a:solidFill>
                  <a:schemeClr val="bg1"/>
                </a:solidFill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</a:rPr>
              <a:t>并设计 简洁的替代 案 </a:t>
            </a:r>
            <a:endParaRPr lang="zh-CN" altLang="en-US" sz="1400" dirty="0">
              <a:solidFill>
                <a:schemeClr val="bg1"/>
              </a:solidFill>
              <a:effectLst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66330" y="1413390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159FDD"/>
                </a:solidFill>
              </a:rPr>
              <a:t>Q&amp;A</a:t>
            </a:r>
            <a:endParaRPr lang="zh-CN" altLang="en-US" sz="3600" b="1" dirty="0">
              <a:solidFill>
                <a:srgbClr val="159FDD"/>
              </a:solidFill>
            </a:endParaRPr>
          </a:p>
        </p:txBody>
      </p:sp>
      <p:sp>
        <p:nvSpPr>
          <p:cNvPr id="88" name="Rectangle 96"/>
          <p:cNvSpPr/>
          <p:nvPr/>
        </p:nvSpPr>
        <p:spPr>
          <a:xfrm>
            <a:off x="5778705" y="4967082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solidFill>
                  <a:schemeClr val="bg1"/>
                </a:solidFill>
              </a:rPr>
              <a:t>在设计</a:t>
            </a:r>
            <a:r>
              <a:rPr lang="en-US" altLang="zh-CN" sz="1400" dirty="0">
                <a:solidFill>
                  <a:schemeClr val="bg1"/>
                </a:solidFill>
              </a:rPr>
              <a:t>ROM BIOS</a:t>
            </a:r>
            <a:r>
              <a:rPr lang="zh-CN" altLang="zh-CN" sz="1400" dirty="0">
                <a:solidFill>
                  <a:schemeClr val="bg1"/>
                </a:solidFill>
              </a:rPr>
              <a:t>程序时，使其在自检后直接将引导扇区代码加载到</a:t>
            </a:r>
            <a:r>
              <a:rPr lang="en-US" altLang="zh-CN" sz="1400" dirty="0">
                <a:solidFill>
                  <a:schemeClr val="bg1"/>
                </a:solidFill>
              </a:rPr>
              <a:t>0x90000</a:t>
            </a:r>
            <a:r>
              <a:rPr lang="zh-CN" altLang="zh-CN" sz="1400" dirty="0">
                <a:solidFill>
                  <a:schemeClr val="bg1"/>
                </a:solidFill>
              </a:rPr>
              <a:t>处并执行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5874341" y="4899534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6"/>
          <p:cNvSpPr/>
          <p:nvPr/>
        </p:nvSpPr>
        <p:spPr>
          <a:xfrm>
            <a:off x="9181033" y="4573756"/>
            <a:ext cx="279812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solidFill>
                  <a:schemeClr val="bg1"/>
                </a:solidFill>
              </a:rPr>
              <a:t>由于在设计中，</a:t>
            </a:r>
            <a:r>
              <a:rPr lang="en-US" altLang="zh-CN" sz="1400" dirty="0">
                <a:solidFill>
                  <a:schemeClr val="bg1"/>
                </a:solidFill>
              </a:rPr>
              <a:t>system</a:t>
            </a:r>
            <a:r>
              <a:rPr lang="zh-CN" altLang="zh-CN" sz="1400" dirty="0">
                <a:solidFill>
                  <a:schemeClr val="bg1"/>
                </a:solidFill>
              </a:rPr>
              <a:t>模块的最大值设计为</a:t>
            </a:r>
            <a:r>
              <a:rPr lang="en-US" altLang="zh-CN" sz="1400" dirty="0">
                <a:solidFill>
                  <a:schemeClr val="bg1"/>
                </a:solidFill>
              </a:rPr>
              <a:t>0x3000</a:t>
            </a:r>
            <a:r>
              <a:rPr lang="zh-CN" altLang="zh-CN" sz="1400" dirty="0">
                <a:solidFill>
                  <a:schemeClr val="bg1"/>
                </a:solidFill>
              </a:rPr>
              <a:t>节，即</a:t>
            </a:r>
            <a:r>
              <a:rPr lang="en-US" altLang="zh-CN" sz="1400" dirty="0">
                <a:solidFill>
                  <a:schemeClr val="bg1"/>
                </a:solidFill>
              </a:rPr>
              <a:t>3000*16=192KB,</a:t>
            </a:r>
            <a:r>
              <a:rPr lang="zh-CN" altLang="zh-CN" sz="1400" dirty="0">
                <a:solidFill>
                  <a:schemeClr val="bg1"/>
                </a:solidFill>
              </a:rPr>
              <a:t>即使内核达到</a:t>
            </a:r>
            <a:r>
              <a:rPr lang="en-US" altLang="zh-CN" sz="1400" dirty="0">
                <a:solidFill>
                  <a:schemeClr val="bg1"/>
                </a:solidFill>
              </a:rPr>
              <a:t>8*64KB=512KB</a:t>
            </a:r>
            <a:r>
              <a:rPr lang="zh-CN" altLang="zh-CN" sz="1400" dirty="0">
                <a:solidFill>
                  <a:schemeClr val="bg1"/>
                </a:solidFill>
              </a:rPr>
              <a:t>的极限大小，</a:t>
            </a:r>
            <a:r>
              <a:rPr lang="en-US" altLang="zh-CN" sz="1400" dirty="0">
                <a:solidFill>
                  <a:schemeClr val="bg1"/>
                </a:solidFill>
              </a:rPr>
              <a:t>0x10000~0x8FFFF</a:t>
            </a:r>
            <a:r>
              <a:rPr lang="zh-CN" altLang="zh-CN" sz="1400" dirty="0">
                <a:solidFill>
                  <a:schemeClr val="bg1"/>
                </a:solidFill>
              </a:rPr>
              <a:t>的内存空间也足以存放下</a:t>
            </a:r>
            <a:r>
              <a:rPr lang="en-US" altLang="zh-CN" sz="1400" dirty="0">
                <a:solidFill>
                  <a:schemeClr val="bg1"/>
                </a:solidFill>
              </a:rPr>
              <a:t>system</a:t>
            </a:r>
            <a:r>
              <a:rPr lang="zh-CN" altLang="zh-CN" sz="1400" dirty="0">
                <a:solidFill>
                  <a:schemeClr val="bg1"/>
                </a:solidFill>
              </a:rPr>
              <a:t>模块。因此可以不必再将</a:t>
            </a:r>
            <a:r>
              <a:rPr lang="en-US" altLang="zh-CN" sz="1400" dirty="0">
                <a:solidFill>
                  <a:schemeClr val="bg1"/>
                </a:solidFill>
              </a:rPr>
              <a:t>system</a:t>
            </a:r>
            <a:r>
              <a:rPr lang="zh-CN" altLang="zh-CN" sz="1400" dirty="0">
                <a:solidFill>
                  <a:schemeClr val="bg1"/>
                </a:solidFill>
              </a:rPr>
              <a:t>模块向下移动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9241338" y="4431800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6" r="10961"/>
          <a:stretch/>
        </p:blipFill>
        <p:spPr>
          <a:xfrm>
            <a:off x="5215121" y="2126248"/>
            <a:ext cx="1309003" cy="1110078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5096624" y="343631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8604566" y="3436316"/>
            <a:ext cx="6543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8703" r="19954" b="967"/>
          <a:stretch/>
        </p:blipFill>
        <p:spPr>
          <a:xfrm>
            <a:off x="266330" y="2126247"/>
            <a:ext cx="4391395" cy="4348150"/>
          </a:xfrm>
          <a:prstGeom prst="rect">
            <a:avLst/>
          </a:prstGeom>
        </p:spPr>
      </p:pic>
      <p:sp>
        <p:nvSpPr>
          <p:cNvPr id="37" name="Rectangle 96"/>
          <p:cNvSpPr/>
          <p:nvPr/>
        </p:nvSpPr>
        <p:spPr>
          <a:xfrm>
            <a:off x="5778705" y="3450371"/>
            <a:ext cx="27981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59FDD"/>
                </a:solidFill>
              </a:rPr>
              <a:t>ROM BIOS</a:t>
            </a:r>
            <a:r>
              <a:rPr lang="zh-CN" altLang="zh-CN" sz="1400" dirty="0">
                <a:solidFill>
                  <a:srgbClr val="159FDD"/>
                </a:solidFill>
              </a:rPr>
              <a:t>将</a:t>
            </a:r>
            <a:r>
              <a:rPr lang="en-US" altLang="zh-CN" sz="1400" dirty="0" err="1">
                <a:solidFill>
                  <a:srgbClr val="159FDD"/>
                </a:solidFill>
              </a:rPr>
              <a:t>bootsect</a:t>
            </a:r>
            <a:r>
              <a:rPr lang="zh-CN" altLang="zh-CN" sz="1400" dirty="0">
                <a:solidFill>
                  <a:srgbClr val="159FDD"/>
                </a:solidFill>
              </a:rPr>
              <a:t>模块加载到内存</a:t>
            </a:r>
            <a:r>
              <a:rPr lang="en-US" altLang="zh-CN" sz="1400" dirty="0">
                <a:solidFill>
                  <a:srgbClr val="159FDD"/>
                </a:solidFill>
              </a:rPr>
              <a:t>0x07C00</a:t>
            </a:r>
            <a:r>
              <a:rPr lang="zh-CN" altLang="zh-CN" sz="1400" dirty="0">
                <a:solidFill>
                  <a:srgbClr val="159FDD"/>
                </a:solidFill>
              </a:rPr>
              <a:t>处并执行后，</a:t>
            </a:r>
            <a:r>
              <a:rPr lang="en-US" altLang="zh-CN" sz="1400" dirty="0" err="1">
                <a:solidFill>
                  <a:srgbClr val="159FDD"/>
                </a:solidFill>
              </a:rPr>
              <a:t>bootsect</a:t>
            </a:r>
            <a:r>
              <a:rPr lang="zh-CN" altLang="zh-CN" sz="1400" dirty="0">
                <a:solidFill>
                  <a:srgbClr val="159FDD"/>
                </a:solidFill>
              </a:rPr>
              <a:t>模块又将自身复制到内存</a:t>
            </a:r>
            <a:r>
              <a:rPr lang="en-US" altLang="zh-CN" sz="1400" dirty="0">
                <a:solidFill>
                  <a:srgbClr val="159FDD"/>
                </a:solidFill>
              </a:rPr>
              <a:t>0x90000</a:t>
            </a:r>
            <a:r>
              <a:rPr lang="zh-CN" altLang="zh-CN" sz="1400" dirty="0">
                <a:solidFill>
                  <a:srgbClr val="159FDD"/>
                </a:solidFill>
              </a:rPr>
              <a:t>处并继续执行。此过程中，其实可以直接在一处执行，而不需要复制再跳转执行 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sp>
        <p:nvSpPr>
          <p:cNvPr id="38" name="Rectangle 96"/>
          <p:cNvSpPr/>
          <p:nvPr/>
        </p:nvSpPr>
        <p:spPr>
          <a:xfrm>
            <a:off x="9153242" y="3450371"/>
            <a:ext cx="2798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159FDD"/>
                </a:solidFill>
              </a:rPr>
              <a:t>bootsect</a:t>
            </a:r>
            <a:r>
              <a:rPr lang="zh-CN" altLang="zh-CN" sz="1400" dirty="0">
                <a:solidFill>
                  <a:srgbClr val="159FDD"/>
                </a:solidFill>
              </a:rPr>
              <a:t>模块将</a:t>
            </a:r>
            <a:r>
              <a:rPr lang="en-US" altLang="zh-CN" sz="1400" dirty="0">
                <a:solidFill>
                  <a:srgbClr val="159FDD"/>
                </a:solidFill>
              </a:rPr>
              <a:t>system</a:t>
            </a:r>
            <a:r>
              <a:rPr lang="zh-CN" altLang="zh-CN" sz="1400" dirty="0">
                <a:solidFill>
                  <a:srgbClr val="159FDD"/>
                </a:solidFill>
              </a:rPr>
              <a:t>模块加载到内存</a:t>
            </a:r>
            <a:r>
              <a:rPr lang="en-US" altLang="zh-CN" sz="1400" dirty="0">
                <a:solidFill>
                  <a:srgbClr val="159FDD"/>
                </a:solidFill>
              </a:rPr>
              <a:t>0x10000</a:t>
            </a:r>
            <a:r>
              <a:rPr lang="zh-CN" altLang="zh-CN" sz="1400" dirty="0">
                <a:solidFill>
                  <a:srgbClr val="159FDD"/>
                </a:solidFill>
              </a:rPr>
              <a:t>处，之后</a:t>
            </a:r>
            <a:r>
              <a:rPr lang="en-US" altLang="zh-CN" sz="1400" dirty="0">
                <a:solidFill>
                  <a:srgbClr val="159FDD"/>
                </a:solidFill>
              </a:rPr>
              <a:t>setup</a:t>
            </a:r>
            <a:r>
              <a:rPr lang="zh-CN" altLang="zh-CN" sz="1400" dirty="0">
                <a:solidFill>
                  <a:srgbClr val="159FDD"/>
                </a:solidFill>
              </a:rPr>
              <a:t>模块又将</a:t>
            </a:r>
            <a:r>
              <a:rPr lang="en-US" altLang="zh-CN" sz="1400" dirty="0">
                <a:solidFill>
                  <a:srgbClr val="159FDD"/>
                </a:solidFill>
              </a:rPr>
              <a:t>system</a:t>
            </a:r>
            <a:r>
              <a:rPr lang="zh-CN" altLang="zh-CN" sz="1400" dirty="0">
                <a:solidFill>
                  <a:srgbClr val="159FDD"/>
                </a:solidFill>
              </a:rPr>
              <a:t>模块向下移至内存</a:t>
            </a:r>
            <a:r>
              <a:rPr lang="en-US" altLang="zh-CN" sz="1400" dirty="0">
                <a:solidFill>
                  <a:srgbClr val="159FDD"/>
                </a:solidFill>
              </a:rPr>
              <a:t>0x00000</a:t>
            </a:r>
            <a:r>
              <a:rPr lang="zh-CN" altLang="zh-CN" sz="1400" dirty="0">
                <a:solidFill>
                  <a:srgbClr val="159FDD"/>
                </a:solidFill>
              </a:rPr>
              <a:t>处</a:t>
            </a:r>
            <a:r>
              <a:rPr lang="zh-CN" altLang="zh-CN" sz="1400" dirty="0">
                <a:solidFill>
                  <a:srgbClr val="159FDD"/>
                </a:solidFill>
              </a:rPr>
              <a:t> 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sp>
        <p:nvSpPr>
          <p:cNvPr id="39" name="平行四边形 38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四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4576515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回答问题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32873" y="1672312"/>
            <a:ext cx="2228811" cy="707886"/>
          </a:xfrm>
          <a:prstGeom prst="rect">
            <a:avLst/>
          </a:prstGeom>
          <a:solidFill>
            <a:srgbClr val="159FDD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smtClean="0">
                <a:solidFill>
                  <a:schemeClr val="bg1"/>
                </a:solidFill>
                <a:latin typeface="+mn-ea"/>
              </a:rPr>
              <a:t>实验心得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69930" y="2073028"/>
            <a:ext cx="335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FIVE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第五部分</a:t>
            </a:r>
          </a:p>
        </p:txBody>
      </p:sp>
    </p:spTree>
    <p:extLst>
      <p:ext uri="{BB962C8B-B14F-4D97-AF65-F5344CB8AC3E}">
        <p14:creationId xmlns:p14="http://schemas.microsoft.com/office/powerpoint/2010/main" val="23700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2865060"/>
            <a:ext cx="5629835" cy="2786628"/>
          </a:xfrm>
          <a:prstGeom prst="rect">
            <a:avLst/>
          </a:prstGeom>
          <a:solidFill>
            <a:srgbClr val="159FD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88071" y="3620363"/>
            <a:ext cx="56733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600" dirty="0" smtClean="0">
                <a:solidFill>
                  <a:schemeClr val="bg1"/>
                </a:solidFill>
              </a:rPr>
              <a:t>W</a:t>
            </a:r>
            <a:r>
              <a:rPr lang="en-US" altLang="zh-CN" sz="6600" dirty="0" smtClean="0">
                <a:solidFill>
                  <a:schemeClr val="bg1"/>
                </a:solidFill>
              </a:rPr>
              <a:t>hat</a:t>
            </a:r>
            <a:r>
              <a:rPr lang="zh-CN" altLang="en-US" sz="6600" dirty="0" smtClean="0">
                <a:solidFill>
                  <a:schemeClr val="bg1"/>
                </a:solidFill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</a:rPr>
              <a:t>we</a:t>
            </a:r>
            <a:r>
              <a:rPr lang="zh-CN" altLang="en-US" sz="6600" dirty="0" smtClean="0">
                <a:solidFill>
                  <a:schemeClr val="bg1"/>
                </a:solidFill>
              </a:rPr>
              <a:t> </a:t>
            </a:r>
            <a:r>
              <a:rPr lang="en-US" altLang="zh-CN" sz="6600" dirty="0" smtClean="0">
                <a:solidFill>
                  <a:schemeClr val="bg1"/>
                </a:solidFill>
              </a:rPr>
              <a:t>get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6335554" y="3620363"/>
            <a:ext cx="547096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操作系统是控制其他程序运行，管理系统资源并为用户提供操作界面的系统软件的集合。操作系统身负诸如管理与配置内存、决定系统资源供需的优先次序、控制输入与输出设备、操作网络与管理文件系统等基本事务。</a:t>
            </a:r>
            <a:endParaRPr lang="zh-CN" altLang="en-US" dirty="0" smtClean="0"/>
          </a:p>
          <a:p>
            <a:r>
              <a:rPr lang="zh-CN" altLang="en-US" dirty="0" smtClean="0"/>
              <a:t>通过</a:t>
            </a:r>
            <a:r>
              <a:rPr lang="zh-CN" altLang="en-US" dirty="0"/>
              <a:t>这次小实验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使我们</a:t>
            </a:r>
            <a:r>
              <a:rPr lang="zh-CN" altLang="en-US" dirty="0" smtClean="0"/>
              <a:t>更加</a:t>
            </a:r>
            <a:r>
              <a:rPr lang="zh-CN" altLang="en-US" dirty="0"/>
              <a:t>了解</a:t>
            </a:r>
            <a:r>
              <a:rPr lang="en-US" altLang="zh-CN" dirty="0"/>
              <a:t>Linux</a:t>
            </a:r>
            <a:r>
              <a:rPr lang="zh-CN" altLang="en-US" dirty="0"/>
              <a:t>一些常用指令的操作以及其作用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了解了系统</a:t>
            </a:r>
            <a:r>
              <a:rPr lang="en-US" altLang="zh-CN" dirty="0" smtClean="0"/>
              <a:t>booting</a:t>
            </a:r>
            <a:r>
              <a:rPr lang="zh-CN" altLang="en-US" dirty="0" smtClean="0"/>
              <a:t>的基本过程，</a:t>
            </a:r>
            <a:r>
              <a:rPr lang="zh-CN" altLang="en-US" dirty="0" smtClean="0"/>
              <a:t>对于</a:t>
            </a:r>
            <a:r>
              <a:rPr lang="zh-CN" altLang="en-US" dirty="0"/>
              <a:t>一个刚开始接触</a:t>
            </a:r>
            <a:r>
              <a:rPr lang="en-US" altLang="zh-CN" dirty="0" err="1"/>
              <a:t>lniux</a:t>
            </a:r>
            <a:r>
              <a:rPr lang="zh-CN" altLang="en-US" dirty="0"/>
              <a:t>操作系统的初学者来说非常有用，助于以后能够更进一步学习</a:t>
            </a:r>
            <a:r>
              <a:rPr lang="en-US" altLang="zh-CN" dirty="0"/>
              <a:t>Linux</a:t>
            </a:r>
            <a:r>
              <a:rPr lang="zh-CN" altLang="en-US" dirty="0"/>
              <a:t>操作系统。</a:t>
            </a:r>
            <a:endParaRPr lang="en-GB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35554" y="2865060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bg1"/>
                </a:solidFill>
              </a:rPr>
              <a:t>Oslab</a:t>
            </a:r>
            <a:r>
              <a:rPr lang="zh-CN" altLang="en-US" sz="3600" dirty="0" smtClean="0">
                <a:solidFill>
                  <a:schemeClr val="bg1"/>
                </a:solidFill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</a:rPr>
              <a:t>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266330" y="417250"/>
            <a:ext cx="348892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第一章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67433" y="4172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绪论</a:t>
            </a:r>
          </a:p>
        </p:txBody>
      </p:sp>
      <p:sp>
        <p:nvSpPr>
          <p:cNvPr id="15" name="平行四边形 14"/>
          <p:cNvSpPr/>
          <p:nvPr/>
        </p:nvSpPr>
        <p:spPr>
          <a:xfrm>
            <a:off x="3755254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五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4576515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实验心得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982538" y="1609077"/>
            <a:ext cx="4755822" cy="3043133"/>
          </a:xfrm>
          <a:prstGeom prst="rect">
            <a:avLst/>
          </a:prstGeom>
          <a:solidFill>
            <a:srgbClr val="118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36151" y="1609077"/>
            <a:ext cx="3134191" cy="1862048"/>
          </a:xfrm>
          <a:prstGeom prst="rect">
            <a:avLst/>
          </a:prstGeom>
          <a:solidFill>
            <a:srgbClr val="1181B3"/>
          </a:solidFill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5" name="TextBox 29"/>
          <p:cNvSpPr txBox="1"/>
          <p:nvPr/>
        </p:nvSpPr>
        <p:spPr>
          <a:xfrm>
            <a:off x="4548578" y="3726766"/>
            <a:ext cx="2121764" cy="579005"/>
          </a:xfrm>
          <a:prstGeom prst="rect">
            <a:avLst/>
          </a:prstGeom>
          <a:solidFill>
            <a:srgbClr val="1181B3"/>
          </a:solidFill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2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82538" y="1609078"/>
            <a:ext cx="0" cy="3043132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801757" y="1740115"/>
            <a:ext cx="1210588" cy="2782238"/>
            <a:chOff x="5645865" y="1966096"/>
            <a:chExt cx="1210588" cy="2782238"/>
          </a:xfrm>
        </p:grpSpPr>
        <p:sp>
          <p:nvSpPr>
            <p:cNvPr id="8" name="TextBox 75"/>
            <p:cNvSpPr txBox="1"/>
            <p:nvPr/>
          </p:nvSpPr>
          <p:spPr>
            <a:xfrm>
              <a:off x="5645865" y="196609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实验目的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TextBox 86"/>
            <p:cNvSpPr txBox="1"/>
            <p:nvPr/>
          </p:nvSpPr>
          <p:spPr>
            <a:xfrm>
              <a:off x="5645865" y="256162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实验内容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Box 88"/>
            <p:cNvSpPr txBox="1"/>
            <p:nvPr/>
          </p:nvSpPr>
          <p:spPr>
            <a:xfrm>
              <a:off x="5645865" y="315716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实验过程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89"/>
            <p:cNvSpPr txBox="1"/>
            <p:nvPr/>
          </p:nvSpPr>
          <p:spPr>
            <a:xfrm>
              <a:off x="5645865" y="375269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+mn-ea"/>
                </a:rPr>
                <a:t>回答问题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90"/>
            <p:cNvSpPr txBox="1"/>
            <p:nvPr/>
          </p:nvSpPr>
          <p:spPr>
            <a:xfrm>
              <a:off x="5645865" y="434822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实验心得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0955601" y="414922"/>
            <a:ext cx="782759" cy="710214"/>
          </a:xfrm>
          <a:prstGeom prst="rect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M I C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8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960751" y="331117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 smtClean="0"/>
              <a:t>樊晨霄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610386" y="2144636"/>
            <a:ext cx="180975" cy="1485855"/>
            <a:chOff x="6032873" y="1880798"/>
            <a:chExt cx="180975" cy="1485855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68804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318660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449051" y="2144636"/>
            <a:ext cx="2498300" cy="707886"/>
          </a:xfrm>
          <a:prstGeom prst="rect">
            <a:avLst/>
          </a:prstGeom>
          <a:solidFill>
            <a:srgbClr val="159FDD"/>
          </a:solidFill>
        </p:spPr>
        <p:txBody>
          <a:bodyPr wrap="square" rtlCol="0">
            <a:spAutoFit/>
          </a:bodyPr>
          <a:lstStyle/>
          <a:p>
            <a:r>
              <a:rPr lang="zh-CN" altLang="zh-CN" sz="4000" dirty="0" smtClean="0">
                <a:solidFill>
                  <a:schemeClr val="bg1"/>
                </a:solidFill>
              </a:rPr>
              <a:t>致谢</a:t>
            </a:r>
            <a:r>
              <a:rPr lang="en-US" altLang="zh-CN" sz="4000" dirty="0" smtClean="0">
                <a:solidFill>
                  <a:schemeClr val="bg1"/>
                </a:solidFill>
              </a:rPr>
              <a:t>From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960751" y="20451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匡盟盟</a:t>
            </a:r>
            <a:endParaRPr lang="zh-CN" altLang="en-US" sz="2400" dirty="0">
              <a:solidFill>
                <a:srgbClr val="159F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Rectangle 96"/>
          <p:cNvSpPr/>
          <p:nvPr/>
        </p:nvSpPr>
        <p:spPr>
          <a:xfrm>
            <a:off x="6976793" y="2537262"/>
            <a:ext cx="2798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1143220116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Rectangle 96"/>
          <p:cNvSpPr/>
          <p:nvPr/>
        </p:nvSpPr>
        <p:spPr>
          <a:xfrm>
            <a:off x="6976793" y="3806333"/>
            <a:ext cx="2798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15S008199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62101" y="2801525"/>
            <a:ext cx="3485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1286BA"/>
                </a:solidFill>
              </a:rPr>
              <a:t>Thanks</a:t>
            </a:r>
            <a:endParaRPr lang="zh-CN" altLang="en-US" sz="8000" dirty="0">
              <a:solidFill>
                <a:srgbClr val="1286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9"/>
          <p:cNvSpPr txBox="1"/>
          <p:nvPr/>
        </p:nvSpPr>
        <p:spPr>
          <a:xfrm>
            <a:off x="6383238" y="3171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实验过程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32873" y="2628730"/>
            <a:ext cx="180975" cy="2142753"/>
            <a:chOff x="6032873" y="1880798"/>
            <a:chExt cx="180975" cy="2142753"/>
          </a:xfrm>
          <a:solidFill>
            <a:srgbClr val="159FDD"/>
          </a:solidFill>
        </p:grpSpPr>
        <p:sp>
          <p:nvSpPr>
            <p:cNvPr id="4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125703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0" name="TextBox 64"/>
          <p:cNvSpPr txBox="1"/>
          <p:nvPr/>
        </p:nvSpPr>
        <p:spPr>
          <a:xfrm>
            <a:off x="6383238" y="37952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回答问题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TextBox 65"/>
          <p:cNvSpPr txBox="1"/>
          <p:nvPr/>
        </p:nvSpPr>
        <p:spPr>
          <a:xfrm>
            <a:off x="6383238" y="44495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实验心得</a:t>
            </a:r>
            <a:endParaRPr lang="zh-CN" altLang="en-US" sz="24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2873" y="1672312"/>
            <a:ext cx="2236510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实验目的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5" name="TextBox 49"/>
          <p:cNvSpPr txBox="1"/>
          <p:nvPr/>
        </p:nvSpPr>
        <p:spPr>
          <a:xfrm>
            <a:off x="6383238" y="25292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实验内容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0886" y="2073028"/>
            <a:ext cx="3482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ONE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16782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266329" y="417250"/>
            <a:ext cx="4242902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第一章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mtClean="0">
                <a:solidFill>
                  <a:schemeClr val="bg1"/>
                </a:solidFill>
              </a:rPr>
              <a:t>实验目的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4525273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5108542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949116" y="2287202"/>
            <a:ext cx="351948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熟悉</a:t>
            </a:r>
            <a:r>
              <a:rPr lang="en-US" altLang="zh-CN" dirty="0"/>
              <a:t>hit-</a:t>
            </a:r>
            <a:r>
              <a:rPr lang="en-US" altLang="zh-CN" dirty="0" err="1"/>
              <a:t>oslab</a:t>
            </a:r>
            <a:r>
              <a:rPr lang="zh-CN" altLang="zh-CN" dirty="0"/>
              <a:t>实验环境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1949116" y="3737810"/>
            <a:ext cx="3519488" cy="1083539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建立对操作系统引导过程的深入认识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15" name="平行四边形 14"/>
          <p:cNvSpPr/>
          <p:nvPr/>
        </p:nvSpPr>
        <p:spPr>
          <a:xfrm>
            <a:off x="6481011" y="2287202"/>
            <a:ext cx="3840498" cy="590550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/>
              <a:t>掌握操作系统的基本开发过程</a:t>
            </a:r>
            <a:r>
              <a:rPr lang="zh-CN" altLang="zh-CN"/>
              <a:t> 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1949116" y="2249102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949116" y="3699711"/>
            <a:ext cx="351948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481011" y="2249102"/>
            <a:ext cx="384049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平行四边形 20"/>
          <p:cNvSpPr/>
          <p:nvPr/>
        </p:nvSpPr>
        <p:spPr>
          <a:xfrm>
            <a:off x="6481011" y="3699711"/>
            <a:ext cx="3840498" cy="1121638"/>
          </a:xfrm>
          <a:prstGeom prst="parallelogram">
            <a:avLst>
              <a:gd name="adj" fmla="val 0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能对操作系统代码进行简单的控制，揭开操作系统</a:t>
            </a:r>
            <a:r>
              <a:rPr lang="zh-CN" altLang="zh-CN" dirty="0" smtClean="0"/>
              <a:t>的面纱 </a:t>
            </a:r>
            <a:endParaRPr lang="zh-CN" altLang="en-US" dirty="0"/>
          </a:p>
        </p:txBody>
      </p:sp>
      <p:cxnSp>
        <p:nvCxnSpPr>
          <p:cNvPr id="22" name="直接连接符 18"/>
          <p:cNvCxnSpPr/>
          <p:nvPr/>
        </p:nvCxnSpPr>
        <p:spPr>
          <a:xfrm>
            <a:off x="6481011" y="3661611"/>
            <a:ext cx="3840498" cy="0"/>
          </a:xfrm>
          <a:prstGeom prst="line">
            <a:avLst/>
          </a:prstGeom>
          <a:ln w="7620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6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171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回答问题</a:t>
            </a:r>
            <a:endParaRPr lang="zh-CN" altLang="en-US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628730"/>
            <a:ext cx="180975" cy="1488516"/>
            <a:chOff x="6032873" y="1880798"/>
            <a:chExt cx="180975" cy="1488516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380322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6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19" name="TextBox 64"/>
          <p:cNvSpPr txBox="1"/>
          <p:nvPr/>
        </p:nvSpPr>
        <p:spPr>
          <a:xfrm>
            <a:off x="6383238" y="37952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实验心得</a:t>
            </a:r>
            <a:endParaRPr lang="zh-CN" altLang="en-US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2873" y="1672312"/>
            <a:ext cx="2236510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</a:rPr>
              <a:t>实验内容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实验过程</a:t>
            </a:r>
            <a:endParaRPr lang="zh-CN" altLang="en-US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40886" y="2073028"/>
            <a:ext cx="355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159FDD"/>
                </a:solidFill>
              </a:rPr>
              <a:t>PART TWO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59FDD"/>
                </a:solidFill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9637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651250" y="4756711"/>
            <a:ext cx="40481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2.setup.s</a:t>
            </a:r>
            <a:r>
              <a:rPr lang="zh-CN" altLang="zh-CN" sz="1400" dirty="0">
                <a:solidFill>
                  <a:schemeClr val="bg1"/>
                </a:solidFill>
              </a:rPr>
              <a:t>能获取至少一个基本的硬件参数（如内存参数、显卡参数、硬盘参数等），将其存放在内存的特定地址，并输出到屏幕上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endParaRPr lang="en-GB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651249" y="2341878"/>
            <a:ext cx="420890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zh-CN" sz="1400" b="1" dirty="0">
                <a:solidFill>
                  <a:schemeClr val="bg1"/>
                </a:solidFill>
              </a:rPr>
              <a:t>改写</a:t>
            </a:r>
            <a:r>
              <a:rPr lang="en-US" altLang="zh-CN" sz="1400" b="1" dirty="0" err="1">
                <a:solidFill>
                  <a:schemeClr val="bg1"/>
                </a:solidFill>
              </a:rPr>
              <a:t>bootsect.s</a:t>
            </a:r>
            <a:r>
              <a:rPr lang="zh-CN" altLang="zh-CN" sz="1400" b="1" dirty="0">
                <a:solidFill>
                  <a:schemeClr val="bg1"/>
                </a:solidFill>
              </a:rPr>
              <a:t>主要完成如下</a:t>
            </a:r>
            <a:r>
              <a:rPr lang="zh-CN" altLang="zh-CN" sz="1400" b="1" dirty="0" smtClean="0">
                <a:solidFill>
                  <a:schemeClr val="bg1"/>
                </a:solidFill>
              </a:rPr>
              <a:t>功能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zh-CN" altLang="zh-CN" sz="1400" dirty="0" smtClean="0">
                <a:solidFill>
                  <a:schemeClr val="bg1"/>
                </a:solidFill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</a:rPr>
              <a:t>bootsect.s</a:t>
            </a:r>
            <a:r>
              <a:rPr lang="zh-CN" altLang="zh-CN" sz="1400" dirty="0">
                <a:solidFill>
                  <a:schemeClr val="bg1"/>
                </a:solidFill>
              </a:rPr>
              <a:t>能在屏幕上打印一段提示信息</a:t>
            </a:r>
            <a:r>
              <a:rPr lang="en-US" altLang="zh-CN" sz="1400" dirty="0">
                <a:solidFill>
                  <a:schemeClr val="bg1"/>
                </a:solidFill>
              </a:rPr>
              <a:t>“XXX is booting...”</a:t>
            </a:r>
            <a:r>
              <a:rPr lang="zh-CN" altLang="zh-CN" sz="1400" dirty="0">
                <a:solidFill>
                  <a:schemeClr val="bg1"/>
                </a:solidFill>
              </a:rPr>
              <a:t>，其中</a:t>
            </a:r>
            <a:r>
              <a:rPr lang="en-US" altLang="zh-CN" sz="1400" dirty="0">
                <a:solidFill>
                  <a:schemeClr val="bg1"/>
                </a:solidFill>
              </a:rPr>
              <a:t>XXX</a:t>
            </a:r>
            <a:r>
              <a:rPr lang="zh-CN" altLang="zh-CN" sz="1400" dirty="0">
                <a:solidFill>
                  <a:schemeClr val="bg1"/>
                </a:solidFill>
              </a:rPr>
              <a:t>是你给自己的操作系统起的名字，例如</a:t>
            </a:r>
            <a:r>
              <a:rPr lang="en-US" altLang="zh-CN" sz="1400" dirty="0" err="1">
                <a:solidFill>
                  <a:schemeClr val="bg1"/>
                </a:solidFill>
              </a:rPr>
              <a:t>LZJos</a:t>
            </a:r>
            <a:r>
              <a:rPr lang="zh-CN" altLang="zh-CN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</a:rPr>
              <a:t>Sunix</a:t>
            </a:r>
            <a:r>
              <a:rPr lang="zh-CN" altLang="zh-CN" sz="1400" dirty="0">
                <a:solidFill>
                  <a:schemeClr val="bg1"/>
                </a:solidFill>
              </a:rPr>
              <a:t>等（可以上论坛上秀秀谁的</a:t>
            </a:r>
            <a:r>
              <a:rPr lang="en-US" altLang="zh-CN" sz="1400" dirty="0">
                <a:solidFill>
                  <a:schemeClr val="bg1"/>
                </a:solidFill>
              </a:rPr>
              <a:t>OS</a:t>
            </a:r>
            <a:r>
              <a:rPr lang="zh-CN" altLang="zh-CN" sz="1400" dirty="0">
                <a:solidFill>
                  <a:schemeClr val="bg1"/>
                </a:solidFill>
              </a:rPr>
              <a:t>名字最帅，也可以显示一个特色</a:t>
            </a:r>
            <a:r>
              <a:rPr lang="en-US" altLang="zh-CN" sz="1400" dirty="0">
                <a:solidFill>
                  <a:schemeClr val="bg1"/>
                </a:solidFill>
              </a:rPr>
              <a:t>logo</a:t>
            </a:r>
            <a:r>
              <a:rPr lang="zh-CN" altLang="zh-CN" sz="1400" dirty="0">
                <a:solidFill>
                  <a:schemeClr val="bg1"/>
                </a:solidFill>
              </a:rPr>
              <a:t>，以表示自己操作系统的与众不同。）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endParaRPr lang="en-GB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651250" y="3743804"/>
            <a:ext cx="40132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zh-CN" sz="1400" b="1" dirty="0">
                <a:solidFill>
                  <a:schemeClr val="bg1"/>
                </a:solidFill>
              </a:rPr>
              <a:t>改写</a:t>
            </a:r>
            <a:r>
              <a:rPr lang="en-US" altLang="zh-CN" sz="1400" b="1" dirty="0" err="1">
                <a:solidFill>
                  <a:schemeClr val="bg1"/>
                </a:solidFill>
              </a:rPr>
              <a:t>setup.s</a:t>
            </a:r>
            <a:r>
              <a:rPr lang="zh-CN" altLang="zh-CN" sz="1400" b="1" dirty="0">
                <a:solidFill>
                  <a:schemeClr val="bg1"/>
                </a:solidFill>
              </a:rPr>
              <a:t>主要完成如下功能</a:t>
            </a:r>
            <a:r>
              <a:rPr lang="zh-CN" altLang="zh-CN" sz="1400" b="1" dirty="0" smtClean="0">
                <a:solidFill>
                  <a:schemeClr val="bg1"/>
                </a:solidFill>
              </a:rPr>
              <a:t>：</a:t>
            </a:r>
            <a:endParaRPr lang="en-US" altLang="zh-CN" sz="1400" b="1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sz="1400" dirty="0" smtClean="0">
                <a:solidFill>
                  <a:schemeClr val="bg1"/>
                </a:solidFill>
              </a:rPr>
              <a:t>1.bootsect.s</a:t>
            </a:r>
            <a:r>
              <a:rPr lang="zh-CN" altLang="zh-CN" sz="1400" dirty="0">
                <a:solidFill>
                  <a:schemeClr val="bg1"/>
                </a:solidFill>
              </a:rPr>
              <a:t>能完成</a:t>
            </a:r>
            <a:r>
              <a:rPr lang="en-US" altLang="zh-CN" sz="1400" dirty="0" err="1">
                <a:solidFill>
                  <a:schemeClr val="bg1"/>
                </a:solidFill>
              </a:rPr>
              <a:t>setup.s</a:t>
            </a:r>
            <a:r>
              <a:rPr lang="zh-CN" altLang="zh-CN" sz="1400" dirty="0">
                <a:solidFill>
                  <a:schemeClr val="bg1"/>
                </a:solidFill>
              </a:rPr>
              <a:t>的载入，并跳转到</a:t>
            </a:r>
            <a:r>
              <a:rPr lang="en-US" altLang="zh-CN" sz="1400" dirty="0" err="1">
                <a:solidFill>
                  <a:schemeClr val="bg1"/>
                </a:solidFill>
              </a:rPr>
              <a:t>setup.s</a:t>
            </a:r>
            <a:r>
              <a:rPr lang="zh-CN" altLang="zh-CN" sz="1400" dirty="0">
                <a:solidFill>
                  <a:schemeClr val="bg1"/>
                </a:solidFill>
              </a:rPr>
              <a:t>开始地址执行。而</a:t>
            </a:r>
            <a:r>
              <a:rPr lang="en-US" altLang="zh-CN" sz="1400" dirty="0" err="1">
                <a:solidFill>
                  <a:schemeClr val="bg1"/>
                </a:solidFill>
              </a:rPr>
              <a:t>setup.s</a:t>
            </a:r>
            <a:r>
              <a:rPr lang="zh-CN" altLang="zh-CN" sz="1400" dirty="0">
                <a:solidFill>
                  <a:schemeClr val="bg1"/>
                </a:solidFill>
              </a:rPr>
              <a:t>向屏幕输出一行</a:t>
            </a:r>
            <a:r>
              <a:rPr lang="en-US" altLang="zh-CN" sz="1400" dirty="0">
                <a:solidFill>
                  <a:schemeClr val="bg1"/>
                </a:solidFill>
              </a:rPr>
              <a:t>"Now we are in SETUP"</a:t>
            </a:r>
            <a:r>
              <a:rPr lang="zh-CN" altLang="zh-CN" sz="1400" dirty="0">
                <a:solidFill>
                  <a:schemeClr val="bg1"/>
                </a:solidFill>
              </a:rPr>
              <a:t>。</a:t>
            </a:r>
          </a:p>
          <a:p>
            <a:endParaRPr lang="zh-CN" altLang="zh-CN" sz="1400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3482975" y="2371154"/>
            <a:ext cx="0" cy="36537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084343" y="2555739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8084343" y="3659841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8084343" y="4763943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68" name="Rectangle 96"/>
          <p:cNvSpPr/>
          <p:nvPr/>
        </p:nvSpPr>
        <p:spPr>
          <a:xfrm>
            <a:off x="9079549" y="2870321"/>
            <a:ext cx="27981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solidFill>
                  <a:schemeClr val="bg1"/>
                </a:solidFill>
              </a:rPr>
              <a:t>阅读《</a:t>
            </a:r>
            <a:r>
              <a:rPr lang="en-US" altLang="zh-CN" sz="1400" dirty="0">
                <a:solidFill>
                  <a:schemeClr val="bg1"/>
                </a:solidFill>
              </a:rPr>
              <a:t>Linux</a:t>
            </a:r>
            <a:r>
              <a:rPr lang="zh-CN" altLang="zh-CN" sz="1400" dirty="0">
                <a:solidFill>
                  <a:schemeClr val="bg1"/>
                </a:solidFill>
              </a:rPr>
              <a:t>内核完全注释》的第</a:t>
            </a:r>
            <a:r>
              <a:rPr lang="en-US" altLang="zh-CN" sz="1400" dirty="0">
                <a:solidFill>
                  <a:schemeClr val="bg1"/>
                </a:solidFill>
              </a:rPr>
              <a:t>6</a:t>
            </a:r>
            <a:r>
              <a:rPr lang="zh-CN" altLang="zh-CN" sz="1400" dirty="0">
                <a:solidFill>
                  <a:schemeClr val="bg1"/>
                </a:solidFill>
              </a:rPr>
              <a:t>章，对计算机和</a:t>
            </a:r>
            <a:r>
              <a:rPr lang="en-US" altLang="zh-CN" sz="1400" dirty="0">
                <a:solidFill>
                  <a:schemeClr val="bg1"/>
                </a:solidFill>
              </a:rPr>
              <a:t>Linux 0.11</a:t>
            </a:r>
            <a:r>
              <a:rPr lang="zh-CN" altLang="zh-CN" sz="1400" dirty="0">
                <a:solidFill>
                  <a:schemeClr val="bg1"/>
                </a:solidFill>
              </a:rPr>
              <a:t>的引导过程进行初步的了解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079548" y="2555739"/>
            <a:ext cx="918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了解</a:t>
            </a:r>
            <a:r>
              <a:rPr lang="en-US" altLang="zh-CN" sz="1400" dirty="0" err="1" smtClean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linux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9187209" y="2870321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96"/>
          <p:cNvSpPr/>
          <p:nvPr/>
        </p:nvSpPr>
        <p:spPr>
          <a:xfrm>
            <a:off x="9079549" y="3974423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solidFill>
                  <a:schemeClr val="bg1"/>
                </a:solidFill>
              </a:rPr>
              <a:t>按照下面的要求改写</a:t>
            </a:r>
            <a:r>
              <a:rPr lang="en-US" altLang="zh-CN" sz="1400" dirty="0">
                <a:solidFill>
                  <a:schemeClr val="bg1"/>
                </a:solidFill>
              </a:rPr>
              <a:t>0.11</a:t>
            </a:r>
            <a:r>
              <a:rPr lang="zh-CN" altLang="zh-CN" sz="1400" dirty="0">
                <a:solidFill>
                  <a:schemeClr val="bg1"/>
                </a:solidFill>
              </a:rPr>
              <a:t>的引导程序</a:t>
            </a:r>
            <a:r>
              <a:rPr lang="en-US" altLang="zh-CN" sz="1400" dirty="0" err="1">
                <a:solidFill>
                  <a:schemeClr val="bg1"/>
                </a:solidFill>
              </a:rPr>
              <a:t>bootsect.s</a:t>
            </a:r>
            <a:r>
              <a:rPr lang="zh-CN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。</a:t>
            </a:r>
            <a:endParaRPr lang="en-US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079548" y="365984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</a:t>
            </a:r>
            <a:r>
              <a:rPr lang="en-US" altLang="zh-CN" sz="1400" dirty="0" err="1" smtClean="0">
                <a:solidFill>
                  <a:srgbClr val="159F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ootsect.s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9187209" y="3974423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96"/>
          <p:cNvSpPr/>
          <p:nvPr/>
        </p:nvSpPr>
        <p:spPr>
          <a:xfrm>
            <a:off x="9079549" y="5078525"/>
            <a:ext cx="2798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1400" dirty="0">
                <a:solidFill>
                  <a:schemeClr val="bg1"/>
                </a:solidFill>
              </a:rPr>
              <a:t>有兴趣同学可以做做进入保护模式前的设置程序</a:t>
            </a:r>
            <a:r>
              <a:rPr lang="en-US" altLang="zh-CN" sz="1400" dirty="0" err="1">
                <a:solidFill>
                  <a:schemeClr val="bg1"/>
                </a:solidFill>
              </a:rPr>
              <a:t>setup.s</a:t>
            </a:r>
            <a:r>
              <a:rPr lang="zh-CN" altLang="zh-CN" sz="14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75" name="矩形 74"/>
          <p:cNvSpPr/>
          <p:nvPr/>
        </p:nvSpPr>
        <p:spPr>
          <a:xfrm>
            <a:off x="9079548" y="4763943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solidFill>
                  <a:srgbClr val="159FDD"/>
                </a:solidFill>
              </a:rPr>
              <a:t>s</a:t>
            </a:r>
            <a:r>
              <a:rPr lang="en-US" altLang="zh-CN" sz="1400" dirty="0" err="1" smtClean="0">
                <a:solidFill>
                  <a:srgbClr val="159FDD"/>
                </a:solidFill>
              </a:rPr>
              <a:t>etup.s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cxnSp>
        <p:nvCxnSpPr>
          <p:cNvPr id="76" name="直接连接符 75"/>
          <p:cNvCxnSpPr/>
          <p:nvPr/>
        </p:nvCxnSpPr>
        <p:spPr>
          <a:xfrm>
            <a:off x="9187209" y="5078525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平行四边形 76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二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实验内容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0" name="平行四边形 79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5156671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5" y="2442924"/>
            <a:ext cx="2834341" cy="15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9"/>
          <p:cNvSpPr txBox="1"/>
          <p:nvPr/>
        </p:nvSpPr>
        <p:spPr>
          <a:xfrm>
            <a:off x="6383238" y="3171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实验心得</a:t>
            </a:r>
            <a:endParaRPr lang="zh-CN" altLang="en-US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2873" y="2628730"/>
            <a:ext cx="180975" cy="834280"/>
            <a:chOff x="6032873" y="1880798"/>
            <a:chExt cx="180975" cy="834280"/>
          </a:xfrm>
          <a:solidFill>
            <a:srgbClr val="159FDD"/>
          </a:solidFill>
        </p:grpSpPr>
        <p:sp>
          <p:nvSpPr>
            <p:cNvPr id="13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637185"/>
            </a:xfrm>
            <a:prstGeom prst="lin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15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grpFill/>
            <a:ln w="38100" cap="flat" cmpd="sng">
              <a:solidFill>
                <a:srgbClr val="159F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032873" y="1672312"/>
            <a:ext cx="2236510" cy="707886"/>
          </a:xfrm>
          <a:prstGeom prst="rect">
            <a:avLst/>
          </a:prstGeom>
          <a:solidFill>
            <a:srgbClr val="159FDD"/>
          </a:solidFill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</a:rPr>
              <a:t>实验过程</a:t>
            </a:r>
            <a:endParaRPr lang="zh-CN" altLang="en-US" sz="4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49"/>
          <p:cNvSpPr txBox="1"/>
          <p:nvPr/>
        </p:nvSpPr>
        <p:spPr>
          <a:xfrm>
            <a:off x="6383238" y="25292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回答问题</a:t>
            </a:r>
            <a:endParaRPr lang="zh-CN" altLang="en-US" sz="24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3793" y="2073028"/>
            <a:ext cx="3927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solidFill>
                  <a:srgbClr val="159FDD"/>
                </a:solidFill>
              </a:rPr>
              <a:t>PART </a:t>
            </a:r>
            <a:r>
              <a:rPr lang="en-US" altLang="zh-CN" sz="5400" smtClean="0">
                <a:solidFill>
                  <a:srgbClr val="159FDD"/>
                </a:solidFill>
              </a:rPr>
              <a:t>THREE</a:t>
            </a:r>
            <a:endParaRPr lang="zh-CN" altLang="en-US" sz="5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07157" y="15570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159FDD"/>
                </a:solidFill>
              </a:rPr>
              <a:t>第</a:t>
            </a:r>
            <a:r>
              <a:rPr lang="zh-CN" altLang="en-US" sz="2400" dirty="0" smtClean="0">
                <a:solidFill>
                  <a:srgbClr val="159FDD"/>
                </a:solidFill>
              </a:rPr>
              <a:t>三</a:t>
            </a:r>
            <a:r>
              <a:rPr lang="zh-CN" altLang="en-US" sz="2400" dirty="0" smtClean="0">
                <a:solidFill>
                  <a:srgbClr val="159FDD"/>
                </a:solidFill>
              </a:rPr>
              <a:t>部分</a:t>
            </a:r>
            <a:endParaRPr lang="zh-CN" altLang="en-US" sz="2400" dirty="0">
              <a:solidFill>
                <a:srgbClr val="159F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平行四边形 35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169"/>
          <p:cNvSpPr/>
          <p:nvPr/>
        </p:nvSpPr>
        <p:spPr bwMode="auto">
          <a:xfrm>
            <a:off x="2718271" y="2603209"/>
            <a:ext cx="2438400" cy="1350963"/>
          </a:xfrm>
          <a:prstGeom prst="rect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Box 3176"/>
          <p:cNvSpPr txBox="1">
            <a:spLocks noChangeArrowheads="1"/>
          </p:cNvSpPr>
          <p:nvPr/>
        </p:nvSpPr>
        <p:spPr bwMode="auto">
          <a:xfrm>
            <a:off x="3374588" y="2648593"/>
            <a:ext cx="11079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</a:p>
          <a:p>
            <a:pPr algn="ctr"/>
            <a:r>
              <a:rPr lang="zh-CN" altLang="en-US" b="1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环境配置</a:t>
            </a:r>
            <a:endParaRPr lang="en-GB" altLang="zh-CN" b="1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/>
        </p:nvSpPr>
        <p:spPr bwMode="auto">
          <a:xfrm>
            <a:off x="5248041" y="1604726"/>
            <a:ext cx="2298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1. </a:t>
            </a:r>
            <a:r>
              <a:rPr lang="zh-CN" altLang="en-US" dirty="0"/>
              <a:t>正常启动 </a:t>
            </a:r>
            <a:r>
              <a:rPr lang="en-US" altLang="zh-CN" dirty="0"/>
              <a:t>(</a:t>
            </a:r>
            <a:r>
              <a:rPr lang="zh-CN" altLang="en-US" dirty="0"/>
              <a:t>为 体验操作系统</a:t>
            </a:r>
            <a:r>
              <a:rPr lang="en-US" altLang="zh-CN" dirty="0"/>
              <a:t>linux-0.11</a:t>
            </a:r>
            <a:r>
              <a:rPr lang="zh-CN" altLang="en-US" dirty="0"/>
              <a:t>的启动过程</a:t>
            </a:r>
            <a:r>
              <a:rPr lang="en-US" altLang="zh-CN" dirty="0"/>
              <a:t>) </a:t>
            </a:r>
            <a:endParaRPr lang="zh-CN" altLang="en-US" dirty="0">
              <a:effectLst/>
            </a:endParaRPr>
          </a:p>
        </p:txBody>
      </p:sp>
      <p:sp>
        <p:nvSpPr>
          <p:cNvPr id="47" name="TextBox 8"/>
          <p:cNvSpPr txBox="1">
            <a:spLocks noChangeArrowheads="1"/>
          </p:cNvSpPr>
          <p:nvPr/>
        </p:nvSpPr>
        <p:spPr bwMode="auto">
          <a:xfrm>
            <a:off x="5248041" y="3954172"/>
            <a:ext cx="229855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Lorem ipsum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sed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diam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nonummy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nibh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euismod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tincidunt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ut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laoreet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dolore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magna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aliquam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erat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volutpat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. Lorem ipsum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dolor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sit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amet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consectetuer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adipiscing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GB" altLang="zh-CN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elit</a:t>
            </a:r>
            <a:r>
              <a:rPr lang="en-GB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, 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2718271" y="2565109"/>
            <a:ext cx="2438400" cy="0"/>
          </a:xfrm>
          <a:prstGeom prst="line">
            <a:avLst/>
          </a:prstGeom>
          <a:ln w="76200">
            <a:solidFill>
              <a:srgbClr val="118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平行四边形 34"/>
          <p:cNvSpPr/>
          <p:nvPr/>
        </p:nvSpPr>
        <p:spPr>
          <a:xfrm>
            <a:off x="5156671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98" y="234982"/>
            <a:ext cx="4423213" cy="29447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597" y="3414666"/>
            <a:ext cx="4423213" cy="31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9"/>
          <p:cNvSpPr/>
          <p:nvPr/>
        </p:nvSpPr>
        <p:spPr bwMode="auto">
          <a:xfrm>
            <a:off x="3836886" y="2276607"/>
            <a:ext cx="1646237" cy="1647825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159FD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16122" tIns="316122" rIns="316122" bIns="316122" spcCol="1270" anchor="ctr"/>
          <a:lstStyle/>
          <a:p>
            <a:pPr algn="ctr" defTabSz="1778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4000">
              <a:latin typeface="+mn-ea"/>
            </a:endParaRPr>
          </a:p>
        </p:txBody>
      </p:sp>
      <p:sp>
        <p:nvSpPr>
          <p:cNvPr id="39" name="Freeform 7"/>
          <p:cNvSpPr/>
          <p:nvPr/>
        </p:nvSpPr>
        <p:spPr bwMode="auto">
          <a:xfrm>
            <a:off x="6707188" y="2287202"/>
            <a:ext cx="1646237" cy="1647825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159FD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16122" tIns="316122" rIns="316122" bIns="316122" spcCol="1270" anchor="ctr"/>
          <a:lstStyle/>
          <a:p>
            <a:pPr algn="ctr" defTabSz="1778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4000">
              <a:latin typeface="+mn-ea"/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9577388" y="2287202"/>
            <a:ext cx="1646237" cy="1647825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159FD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16122" tIns="316122" rIns="316122" bIns="316122" spcCol="1270" anchor="ctr"/>
          <a:lstStyle/>
          <a:p>
            <a:pPr algn="ctr" defTabSz="1778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4000">
              <a:latin typeface="+mn-ea"/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968375" y="2287202"/>
            <a:ext cx="1646238" cy="1647825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159FD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16122" tIns="316122" rIns="316122" bIns="316122" spcCol="1270" anchor="ctr"/>
          <a:lstStyle/>
          <a:p>
            <a:pPr algn="ctr" defTabSz="17780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4000" dirty="0">
              <a:latin typeface="+mn-ea"/>
            </a:endParaRPr>
          </a:p>
        </p:txBody>
      </p:sp>
      <p:grpSp>
        <p:nvGrpSpPr>
          <p:cNvPr id="44" name="Group 35"/>
          <p:cNvGrpSpPr>
            <a:grpSpLocks/>
          </p:cNvGrpSpPr>
          <p:nvPr/>
        </p:nvGrpSpPr>
        <p:grpSpPr bwMode="auto">
          <a:xfrm>
            <a:off x="3327400" y="4030279"/>
            <a:ext cx="2721992" cy="1279063"/>
            <a:chOff x="520106" y="2219893"/>
            <a:chExt cx="2513428" cy="1279052"/>
          </a:xfrm>
        </p:grpSpPr>
        <p:sp>
          <p:nvSpPr>
            <p:cNvPr id="45" name="TextBox 36"/>
            <p:cNvSpPr txBox="1">
              <a:spLocks noChangeArrowheads="1"/>
            </p:cNvSpPr>
            <p:nvPr/>
          </p:nvSpPr>
          <p:spPr bwMode="auto">
            <a:xfrm>
              <a:off x="860446" y="2219893"/>
              <a:ext cx="1832757" cy="400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2000" b="1" dirty="0" err="1" smtClean="0">
                  <a:solidFill>
                    <a:schemeClr val="bg2"/>
                  </a:solidFill>
                  <a:latin typeface="+mn-ea"/>
                </a:rPr>
                <a:t>bootsect.s</a:t>
              </a:r>
              <a:r>
                <a:rPr lang="zh-CN" altLang="en-US" sz="2000" b="1" dirty="0" smtClean="0">
                  <a:solidFill>
                    <a:schemeClr val="bg2"/>
                  </a:solidFill>
                  <a:latin typeface="+mn-ea"/>
                </a:rPr>
                <a:t>相关</a:t>
              </a:r>
              <a:endParaRPr lang="en-GB" altLang="zh-CN" sz="2000" b="1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46" name="Rectangle 37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954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在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bootsect.s</a:t>
              </a:r>
              <a:r>
                <a:rPr lang="zh-CN" altLang="en-US" sz="1400" dirty="0">
                  <a:solidFill>
                    <a:schemeClr val="bg1"/>
                  </a:solidFill>
                </a:rPr>
                <a:t>中加 死循环</a:t>
              </a:r>
              <a:r>
                <a:rPr lang="en-US" altLang="zh-CN" sz="1400" dirty="0">
                  <a:solidFill>
                    <a:schemeClr val="bg1"/>
                  </a:solidFill>
                </a:rPr>
                <a:t>,</a:t>
              </a:r>
              <a:r>
                <a:rPr lang="zh-CN" altLang="en-US" sz="1400" dirty="0">
                  <a:solidFill>
                    <a:schemeClr val="bg1"/>
                  </a:solidFill>
                </a:rPr>
                <a:t>并修改启动信息 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，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主要在源程序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244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行处修改，同时执行读入</a:t>
              </a:r>
              <a:r>
                <a:rPr lang="en-US" altLang="zh-CN" sz="1400" dirty="0" err="1" smtClean="0">
                  <a:solidFill>
                    <a:schemeClr val="bg1"/>
                  </a:solidFill>
                </a:rPr>
                <a:t>setup.s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功能</a:t>
              </a:r>
              <a:endParaRPr lang="zh-CN" altLang="en-US" sz="14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7" name="Group 38"/>
          <p:cNvGrpSpPr>
            <a:grpSpLocks/>
          </p:cNvGrpSpPr>
          <p:nvPr/>
        </p:nvGrpSpPr>
        <p:grpSpPr bwMode="auto">
          <a:xfrm>
            <a:off x="6197600" y="4030280"/>
            <a:ext cx="2720274" cy="848176"/>
            <a:chOff x="520106" y="2219893"/>
            <a:chExt cx="2513428" cy="848169"/>
          </a:xfrm>
        </p:grpSpPr>
        <p:sp>
          <p:nvSpPr>
            <p:cNvPr id="48" name="TextBox 39"/>
            <p:cNvSpPr txBox="1">
              <a:spLocks noChangeArrowheads="1"/>
            </p:cNvSpPr>
            <p:nvPr/>
          </p:nvSpPr>
          <p:spPr bwMode="auto">
            <a:xfrm>
              <a:off x="1047231" y="2219893"/>
              <a:ext cx="1459192" cy="400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zh-CN" sz="2000" b="1" dirty="0" err="1" smtClean="0">
                  <a:solidFill>
                    <a:schemeClr val="bg2"/>
                  </a:solidFill>
                  <a:latin typeface="+mn-ea"/>
                </a:rPr>
                <a:t>Setup.s</a:t>
              </a:r>
              <a:r>
                <a:rPr lang="zh-CN" altLang="en-US" sz="2000" b="1" dirty="0" smtClean="0">
                  <a:solidFill>
                    <a:schemeClr val="bg2"/>
                  </a:solidFill>
                  <a:latin typeface="+mn-ea"/>
                </a:rPr>
                <a:t>相关</a:t>
              </a:r>
              <a:endParaRPr lang="en-GB" altLang="zh-CN" sz="2000" b="1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49" name="Rectangle 40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523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zh-CN" sz="1400" dirty="0">
                  <a:solidFill>
                    <a:schemeClr val="bg1"/>
                  </a:solidFill>
                </a:rPr>
                <a:t>和步骤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zh-CN" sz="1400" dirty="0">
                  <a:solidFill>
                    <a:schemeClr val="bg1"/>
                  </a:solidFill>
                </a:rPr>
                <a:t>类似。都是增加</a:t>
              </a:r>
              <a:r>
                <a:rPr lang="en-US" altLang="zh-CN" sz="1400" dirty="0" err="1">
                  <a:solidFill>
                    <a:schemeClr val="bg1"/>
                  </a:solidFill>
                </a:rPr>
                <a:t>msg</a:t>
              </a:r>
              <a:r>
                <a:rPr lang="zh-CN" altLang="zh-CN" sz="1400" dirty="0">
                  <a:solidFill>
                    <a:schemeClr val="bg1"/>
                  </a:solidFill>
                </a:rPr>
                <a:t>映像 获取不同的地址信息然后打印</a:t>
              </a:r>
              <a:r>
                <a:rPr lang="zh-CN" altLang="zh-CN" sz="1400" dirty="0">
                  <a:solidFill>
                    <a:schemeClr val="bg1"/>
                  </a:solidFill>
                </a:rPr>
                <a:t> </a:t>
              </a:r>
              <a:endParaRPr lang="en-GB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1" name="TextBox 42"/>
          <p:cNvSpPr txBox="1">
            <a:spLocks noChangeArrowheads="1"/>
          </p:cNvSpPr>
          <p:nvPr/>
        </p:nvSpPr>
        <p:spPr bwMode="auto">
          <a:xfrm>
            <a:off x="1213643" y="4030277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chemeClr val="bg2"/>
                </a:solidFill>
                <a:latin typeface="+mn-ea"/>
              </a:rPr>
              <a:t>环境配置</a:t>
            </a:r>
            <a:endParaRPr lang="en-GB" altLang="zh-CN" sz="2000" b="1" dirty="0">
              <a:solidFill>
                <a:schemeClr val="bg2"/>
              </a:solidFill>
              <a:latin typeface="+mn-ea"/>
            </a:endParaRPr>
          </a:p>
        </p:txBody>
      </p:sp>
      <p:grpSp>
        <p:nvGrpSpPr>
          <p:cNvPr id="53" name="Group 44"/>
          <p:cNvGrpSpPr>
            <a:grpSpLocks/>
          </p:cNvGrpSpPr>
          <p:nvPr/>
        </p:nvGrpSpPr>
        <p:grpSpPr bwMode="auto">
          <a:xfrm>
            <a:off x="9067800" y="4030278"/>
            <a:ext cx="2720274" cy="632732"/>
            <a:chOff x="520106" y="2219893"/>
            <a:chExt cx="2513428" cy="632727"/>
          </a:xfrm>
        </p:grpSpPr>
        <p:sp>
          <p:nvSpPr>
            <p:cNvPr id="54" name="TextBox 45"/>
            <p:cNvSpPr txBox="1">
              <a:spLocks noChangeArrowheads="1"/>
            </p:cNvSpPr>
            <p:nvPr/>
          </p:nvSpPr>
          <p:spPr bwMode="auto">
            <a:xfrm>
              <a:off x="1217555" y="2219893"/>
              <a:ext cx="1118537" cy="400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b="1" dirty="0" smtClean="0">
                  <a:solidFill>
                    <a:schemeClr val="bg2"/>
                  </a:solidFill>
                  <a:latin typeface="+mn-ea"/>
                </a:rPr>
                <a:t>硬件信息</a:t>
              </a:r>
              <a:endParaRPr lang="en-GB" altLang="zh-CN" sz="2000" b="1" dirty="0">
                <a:solidFill>
                  <a:schemeClr val="bg2"/>
                </a:solidFill>
                <a:latin typeface="+mn-ea"/>
              </a:endParaRPr>
            </a:p>
          </p:txBody>
        </p:sp>
        <p:sp>
          <p:nvSpPr>
            <p:cNvPr id="55" name="Rectangle 46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307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用</a:t>
              </a:r>
              <a:r>
                <a:rPr lang="en-US" altLang="zh-CN" sz="1400" dirty="0" err="1" smtClean="0">
                  <a:solidFill>
                    <a:schemeClr val="bg1"/>
                  </a:solidFill>
                </a:rPr>
                <a:t>setup.s</a:t>
              </a:r>
              <a:r>
                <a:rPr lang="zh-CN" altLang="en-US" sz="1400" dirty="0">
                  <a:solidFill>
                    <a:schemeClr val="bg1"/>
                  </a:solidFill>
                </a:rPr>
                <a:t>打印系统硬件信息 </a:t>
              </a:r>
            </a:p>
          </p:txBody>
        </p:sp>
      </p:grpSp>
      <p:cxnSp>
        <p:nvCxnSpPr>
          <p:cNvPr id="57" name="Straight Connector 49"/>
          <p:cNvCxnSpPr/>
          <p:nvPr/>
        </p:nvCxnSpPr>
        <p:spPr>
          <a:xfrm>
            <a:off x="3444875" y="5436802"/>
            <a:ext cx="5083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右箭头 57"/>
          <p:cNvSpPr/>
          <p:nvPr/>
        </p:nvSpPr>
        <p:spPr>
          <a:xfrm>
            <a:off x="2873735" y="2908169"/>
            <a:ext cx="771525" cy="405886"/>
          </a:xfrm>
          <a:prstGeom prst="rightArrow">
            <a:avLst>
              <a:gd name="adj1" fmla="val 7759"/>
              <a:gd name="adj2" fmla="val 108668"/>
            </a:avLst>
          </a:prstGeom>
          <a:noFill/>
          <a:ln w="38100">
            <a:solidFill>
              <a:srgbClr val="159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678648" y="2908169"/>
            <a:ext cx="771525" cy="405886"/>
          </a:xfrm>
          <a:prstGeom prst="rightArrow">
            <a:avLst>
              <a:gd name="adj1" fmla="val 7759"/>
              <a:gd name="adj2" fmla="val 108668"/>
            </a:avLst>
          </a:prstGeom>
          <a:noFill/>
          <a:ln w="38100">
            <a:solidFill>
              <a:srgbClr val="159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8548950" y="2908169"/>
            <a:ext cx="771525" cy="405886"/>
          </a:xfrm>
          <a:prstGeom prst="rightArrow">
            <a:avLst>
              <a:gd name="adj1" fmla="val 7759"/>
              <a:gd name="adj2" fmla="val 108668"/>
            </a:avLst>
          </a:prstGeom>
          <a:noFill/>
          <a:ln w="38100">
            <a:solidFill>
              <a:srgbClr val="159F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259136" y="2869688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STEP 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128542" y="2869688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STEP 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97948" y="2869688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STEP 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868148" y="2869688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STEP 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266330" y="417250"/>
            <a:ext cx="4257544" cy="710214"/>
          </a:xfrm>
          <a:prstGeom prst="parallelogram">
            <a:avLst/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43884" y="41725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第</a:t>
            </a:r>
            <a:r>
              <a:rPr lang="zh-CN" altLang="en-US" sz="4000" dirty="0" smtClean="0">
                <a:solidFill>
                  <a:schemeClr val="bg1"/>
                </a:solidFill>
              </a:rPr>
              <a:t>三</a:t>
            </a:r>
            <a:r>
              <a:rPr lang="zh-CN" altLang="en-US" sz="4000" dirty="0" smtClean="0">
                <a:solidFill>
                  <a:schemeClr val="bg1"/>
                </a:solidFill>
              </a:rPr>
              <a:t>章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4557360" y="414922"/>
            <a:ext cx="599311" cy="710214"/>
          </a:xfrm>
          <a:prstGeom prst="parallelogram">
            <a:avLst>
              <a:gd name="adj" fmla="val 30828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67433" y="4172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实验过程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平行四边形 39"/>
          <p:cNvSpPr/>
          <p:nvPr/>
        </p:nvSpPr>
        <p:spPr>
          <a:xfrm>
            <a:off x="5240063" y="414922"/>
            <a:ext cx="442658" cy="710214"/>
          </a:xfrm>
          <a:prstGeom prst="parallelogram">
            <a:avLst>
              <a:gd name="adj" fmla="val 41471"/>
            </a:avLst>
          </a:prstGeom>
          <a:solidFill>
            <a:srgbClr val="13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答辩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1310</Words>
  <Application>Microsoft Macintosh PowerPoint</Application>
  <PresentationFormat>宽屏</PresentationFormat>
  <Paragraphs>210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Calibri</vt:lpstr>
      <vt:lpstr>等线</vt:lpstr>
      <vt:lpstr>华康俪金黑W8(P)</vt:lpstr>
      <vt:lpstr>华文细黑</vt:lpstr>
      <vt:lpstr>微软雅黑</vt:lpstr>
      <vt:lpstr>造字工房悦黑体验版纤细体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151</cp:revision>
  <dcterms:created xsi:type="dcterms:W3CDTF">2016-04-24T08:41:49Z</dcterms:created>
  <dcterms:modified xsi:type="dcterms:W3CDTF">2016-12-27T11:51:32Z</dcterms:modified>
</cp:coreProperties>
</file>